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Fira Sans Extra Condensed Medium"/>
      <p:regular r:id="rId33"/>
      <p:bold r:id="rId34"/>
      <p:italic r:id="rId35"/>
      <p:boldItalic r:id="rId36"/>
    </p:embeddedFont>
    <p:embeddedFont>
      <p:font typeface="Roboto Condensed"/>
      <p:regular r:id="rId37"/>
      <p:bold r:id="rId38"/>
      <p:italic r:id="rId39"/>
      <p:boldItalic r:id="rId40"/>
    </p:embeddedFont>
    <p:embeddedFont>
      <p:font typeface="Righteous"/>
      <p:regular r:id="rId41"/>
    </p:embeddedFont>
    <p:embeddedFont>
      <p:font typeface="Squada One"/>
      <p:regular r:id="rId42"/>
    </p:embeddedFont>
    <p:embeddedFont>
      <p:font typeface="Roboto Condensed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65BB06F-839B-41D7-87E0-C0244934B80B}">
  <a:tblStyle styleId="{A65BB06F-839B-41D7-87E0-C0244934B8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-boldItalic.fntdata"/><Relationship Id="rId20" Type="http://schemas.openxmlformats.org/officeDocument/2006/relationships/slide" Target="slides/slide15.xml"/><Relationship Id="rId42" Type="http://schemas.openxmlformats.org/officeDocument/2006/relationships/font" Target="fonts/SquadaOne-regular.fntdata"/><Relationship Id="rId41" Type="http://schemas.openxmlformats.org/officeDocument/2006/relationships/font" Target="fonts/Righteous-regular.fntdata"/><Relationship Id="rId22" Type="http://schemas.openxmlformats.org/officeDocument/2006/relationships/slide" Target="slides/slide17.xml"/><Relationship Id="rId44" Type="http://schemas.openxmlformats.org/officeDocument/2006/relationships/font" Target="fonts/RobotoCondensedLight-bold.fntdata"/><Relationship Id="rId21" Type="http://schemas.openxmlformats.org/officeDocument/2006/relationships/slide" Target="slides/slide16.xml"/><Relationship Id="rId43" Type="http://schemas.openxmlformats.org/officeDocument/2006/relationships/font" Target="fonts/RobotoCondensedLight-regular.fntdata"/><Relationship Id="rId24" Type="http://schemas.openxmlformats.org/officeDocument/2006/relationships/slide" Target="slides/slide19.xml"/><Relationship Id="rId46" Type="http://schemas.openxmlformats.org/officeDocument/2006/relationships/font" Target="fonts/RobotoCondensedLight-boldItalic.fntdata"/><Relationship Id="rId23" Type="http://schemas.openxmlformats.org/officeDocument/2006/relationships/slide" Target="slides/slide18.xml"/><Relationship Id="rId45" Type="http://schemas.openxmlformats.org/officeDocument/2006/relationships/font" Target="fonts/RobotoCondensedLigh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Medium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FiraSansExtraCondensedMedium-italic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Medium-bold.fntdata"/><Relationship Id="rId15" Type="http://schemas.openxmlformats.org/officeDocument/2006/relationships/slide" Target="slides/slide10.xml"/><Relationship Id="rId37" Type="http://schemas.openxmlformats.org/officeDocument/2006/relationships/font" Target="fonts/RobotoCondensed-regular.fntdata"/><Relationship Id="rId14" Type="http://schemas.openxmlformats.org/officeDocument/2006/relationships/slide" Target="slides/slide9.xml"/><Relationship Id="rId36" Type="http://schemas.openxmlformats.org/officeDocument/2006/relationships/font" Target="fonts/FiraSansExtraCondensedMedium-boldItalic.fntdata"/><Relationship Id="rId17" Type="http://schemas.openxmlformats.org/officeDocument/2006/relationships/slide" Target="slides/slide12.xml"/><Relationship Id="rId39" Type="http://schemas.openxmlformats.org/officeDocument/2006/relationships/font" Target="fonts/RobotoCondensed-italic.fntdata"/><Relationship Id="rId16" Type="http://schemas.openxmlformats.org/officeDocument/2006/relationships/slide" Target="slides/slide11.xml"/><Relationship Id="rId38" Type="http://schemas.openxmlformats.org/officeDocument/2006/relationships/font" Target="fonts/RobotoCondense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5d2cabac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5d2cabac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2150d23b8_1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2150d23b8_1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2150d23b8_1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2150d23b8_1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2150d23b8_1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2150d23b8_1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2150d23b8_1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2150d23b8_1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2150d23b8_1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2150d23b8_1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2150d23b8_1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2150d23b8_1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2150d23b8_1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2150d23b8_1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2150d23b8_1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2150d23b8_1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2150d23b8_1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2150d23b8_1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2150d23b8_1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2150d23b8_1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5d16254f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5d16254f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2150d23b8_1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2150d23b8_1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2150d23b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2150d23b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57095241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57095241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5e7858a94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5e7858a94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5709524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5709524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2150d23b8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2150d23b8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57095241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57095241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2150d23b8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2150d23b8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2150d23b8_1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2150d23b8_1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57095241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57095241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2150d23b8_1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2150d23b8_1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OPENING" type="title">
  <p:cSld name="TITLE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2">
  <p:cSld name="CUSTOM_6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100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34325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88" name="Google Shape;88;p11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2">
  <p:cSld name="CUSTOM_7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91" name="Google Shape;9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7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>
            <p:ph type="ctrTitle"/>
          </p:nvPr>
        </p:nvSpPr>
        <p:spPr>
          <a:xfrm flipH="1">
            <a:off x="749100" y="507400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2" type="ctrTitle"/>
          </p:nvPr>
        </p:nvSpPr>
        <p:spPr>
          <a:xfrm>
            <a:off x="1690457" y="19083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" type="subTitle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3" type="ctrTitle"/>
          </p:nvPr>
        </p:nvSpPr>
        <p:spPr>
          <a:xfrm>
            <a:off x="1690457" y="341026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4" type="subTitle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5" type="ctrTitle"/>
          </p:nvPr>
        </p:nvSpPr>
        <p:spPr>
          <a:xfrm>
            <a:off x="4824357" y="19083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6" type="subTitle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7" type="ctrTitle"/>
          </p:nvPr>
        </p:nvSpPr>
        <p:spPr>
          <a:xfrm>
            <a:off x="4824357" y="341026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8" type="subTitle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03" name="Google Shape;103;p13"/>
          <p:cNvCxnSpPr/>
          <p:nvPr/>
        </p:nvCxnSpPr>
        <p:spPr>
          <a:xfrm>
            <a:off x="2273400" y="2110663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3"/>
          <p:cNvCxnSpPr/>
          <p:nvPr/>
        </p:nvCxnSpPr>
        <p:spPr>
          <a:xfrm>
            <a:off x="2273400" y="3627438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>
  <p:cSld name="CUSTOM_8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9">
    <p:bg>
      <p:bgPr>
        <a:noFill/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2" type="ctrTitle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3" type="subTitle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4" type="ctrTitle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5" type="subTitle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6" type="ctrTitle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7" type="subTitle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8" type="ctrTitle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9" type="title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hasCustomPrompt="1" idx="13" type="title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hasCustomPrompt="1" idx="14" type="title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/>
          <p:nvPr>
            <p:ph hasCustomPrompt="1" idx="15" type="title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7" name="Google Shape;27;p3"/>
          <p:cNvCxnSpPr/>
          <p:nvPr/>
        </p:nvCxnSpPr>
        <p:spPr>
          <a:xfrm>
            <a:off x="2273400" y="2242363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3"/>
          <p:cNvCxnSpPr/>
          <p:nvPr/>
        </p:nvCxnSpPr>
        <p:spPr>
          <a:xfrm>
            <a:off x="2273400" y="3804313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CUSTOM_2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+ TEXT">
  <p:cSld name="CUSTOM_2_1_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" name="Google Shape;34;p5"/>
          <p:cNvSpPr/>
          <p:nvPr/>
        </p:nvSpPr>
        <p:spPr>
          <a:xfrm>
            <a:off x="6603225" y="2224175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5" name="Google Shape;35;p5"/>
          <p:cNvSpPr txBox="1"/>
          <p:nvPr>
            <p:ph hasCustomPrompt="1" idx="2" type="title"/>
          </p:nvPr>
        </p:nvSpPr>
        <p:spPr>
          <a:xfrm>
            <a:off x="6786025" y="234187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6679232" y="27592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5"/>
          <p:cNvSpPr/>
          <p:nvPr/>
        </p:nvSpPr>
        <p:spPr>
          <a:xfrm>
            <a:off x="4439025" y="2224175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8" name="Google Shape;38;p5"/>
          <p:cNvSpPr txBox="1"/>
          <p:nvPr>
            <p:ph hasCustomPrompt="1" idx="3" type="title"/>
          </p:nvPr>
        </p:nvSpPr>
        <p:spPr>
          <a:xfrm>
            <a:off x="4621825" y="234187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4515032" y="27592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" name="Google Shape;40;p5"/>
          <p:cNvSpPr/>
          <p:nvPr/>
        </p:nvSpPr>
        <p:spPr>
          <a:xfrm>
            <a:off x="6603225" y="3249050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1" name="Google Shape;41;p5"/>
          <p:cNvSpPr txBox="1"/>
          <p:nvPr>
            <p:ph hasCustomPrompt="1" idx="5" type="title"/>
          </p:nvPr>
        </p:nvSpPr>
        <p:spPr>
          <a:xfrm>
            <a:off x="6786025" y="3366750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5"/>
          <p:cNvSpPr txBox="1"/>
          <p:nvPr>
            <p:ph idx="6" type="subTitle"/>
          </p:nvPr>
        </p:nvSpPr>
        <p:spPr>
          <a:xfrm>
            <a:off x="6679232" y="37841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" name="Google Shape;43;p5"/>
          <p:cNvSpPr/>
          <p:nvPr/>
        </p:nvSpPr>
        <p:spPr>
          <a:xfrm>
            <a:off x="4439025" y="3249050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4" name="Google Shape;44;p5"/>
          <p:cNvSpPr txBox="1"/>
          <p:nvPr>
            <p:ph hasCustomPrompt="1" idx="7" type="title"/>
          </p:nvPr>
        </p:nvSpPr>
        <p:spPr>
          <a:xfrm>
            <a:off x="4621825" y="3366750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5"/>
          <p:cNvSpPr txBox="1"/>
          <p:nvPr>
            <p:ph idx="8" type="subTitle"/>
          </p:nvPr>
        </p:nvSpPr>
        <p:spPr>
          <a:xfrm>
            <a:off x="4515032" y="37841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" name="Google Shape;46;p5"/>
          <p:cNvSpPr/>
          <p:nvPr/>
        </p:nvSpPr>
        <p:spPr>
          <a:xfrm>
            <a:off x="1515950" y="1321325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7" name="Google Shape;47;p5"/>
          <p:cNvSpPr txBox="1"/>
          <p:nvPr>
            <p:ph hasCustomPrompt="1" idx="9" type="title"/>
          </p:nvPr>
        </p:nvSpPr>
        <p:spPr>
          <a:xfrm>
            <a:off x="1698750" y="143902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5"/>
          <p:cNvSpPr txBox="1"/>
          <p:nvPr>
            <p:ph idx="13" type="subTitle"/>
          </p:nvPr>
        </p:nvSpPr>
        <p:spPr>
          <a:xfrm>
            <a:off x="1591957" y="18563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9" name="Google Shape;4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2_1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1" type="subTitle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4" name="Google Shape;5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1397425" y="2809300"/>
            <a:ext cx="3012600" cy="17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8" name="Google Shape;5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7"/>
          <p:cNvCxnSpPr/>
          <p:nvPr/>
        </p:nvCxnSpPr>
        <p:spPr>
          <a:xfrm>
            <a:off x="3444375" y="2693550"/>
            <a:ext cx="1797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7"/>
          <p:cNvSpPr txBox="1"/>
          <p:nvPr>
            <p:ph type="ctrTitle"/>
          </p:nvPr>
        </p:nvSpPr>
        <p:spPr>
          <a:xfrm flipH="1">
            <a:off x="2714084" y="1890188"/>
            <a:ext cx="39561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78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/>
          <p:nvPr>
            <p:ph type="ctrTitle"/>
          </p:nvPr>
        </p:nvSpPr>
        <p:spPr>
          <a:xfrm>
            <a:off x="749100" y="507400"/>
            <a:ext cx="8394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idx="2" type="ctrTitle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" type="subTitle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3" type="ctrTitle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8"/>
          <p:cNvSpPr txBox="1"/>
          <p:nvPr>
            <p:ph idx="4" type="subTitle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8"/>
          <p:cNvSpPr txBox="1"/>
          <p:nvPr>
            <p:ph idx="5" type="ctrTitle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8"/>
          <p:cNvSpPr txBox="1"/>
          <p:nvPr>
            <p:ph idx="6" type="subTitle"/>
          </p:nvPr>
        </p:nvSpPr>
        <p:spPr>
          <a:xfrm>
            <a:off x="3753025" y="4061500"/>
            <a:ext cx="16539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4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1" type="subTitle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75" name="Google Shape;75;p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5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/>
          <p:nvPr>
            <p:ph idx="1" type="subTitle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Google Shape;78;p10"/>
          <p:cNvSpPr txBox="1"/>
          <p:nvPr>
            <p:ph idx="2" type="subTitle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idx="3" type="ctrTitle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2" name="Google Shape;82;p10"/>
          <p:cNvSpPr txBox="1"/>
          <p:nvPr>
            <p:ph idx="4" type="ctrTitle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hyperlink" Target="https://public.tableau.com/views/TotalPtsVsPPG/PTSvsPPG?:language=en&amp;:display_count=y&amp;publish=yes&amp;:origin=viz_share_link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plotly.com/~songyuan89/8/" TargetMode="External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basketball-reference.com/about/glossary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reddit.com/r/nba/comments/1aexwv/players_that_caused_nba_rule_changes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012" scaled="0"/>
        </a:gra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900">
                <a:solidFill>
                  <a:srgbClr val="000000"/>
                </a:solidFill>
              </a:rPr>
              <a:t>CAPSTONE PROJECT:         NBA PLAYER ANALYSIS &amp; Hall Of Famer Predictions</a:t>
            </a:r>
            <a:endParaRPr sz="4900">
              <a:solidFill>
                <a:srgbClr val="000000"/>
              </a:solidFill>
            </a:endParaRPr>
          </a:p>
        </p:txBody>
      </p:sp>
      <p:sp>
        <p:nvSpPr>
          <p:cNvPr id="112" name="Google Shape;112;p16"/>
          <p:cNvSpPr txBox="1"/>
          <p:nvPr>
            <p:ph idx="1" type="subTitle"/>
          </p:nvPr>
        </p:nvSpPr>
        <p:spPr>
          <a:xfrm flipH="1">
            <a:off x="2750257" y="3733700"/>
            <a:ext cx="3643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General Assembly DSI 14</a:t>
            </a:r>
            <a:endParaRPr b="1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June 29, 2020</a:t>
            </a:r>
            <a:endParaRPr b="1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Chan Song Yuan</a:t>
            </a:r>
            <a:endParaRPr b="1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ctrTitle"/>
          </p:nvPr>
        </p:nvSpPr>
        <p:spPr>
          <a:xfrm>
            <a:off x="1332625" y="21207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Scoring Efficiency vs Total Points</a:t>
            </a:r>
            <a:endParaRPr/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400" y="835175"/>
            <a:ext cx="5891474" cy="3956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 txBox="1"/>
          <p:nvPr/>
        </p:nvSpPr>
        <p:spPr>
          <a:xfrm>
            <a:off x="397875" y="2035550"/>
            <a:ext cx="12294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4201500" y="4765075"/>
            <a:ext cx="741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u="sng">
                <a:solidFill>
                  <a:srgbClr val="FFFF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4"/>
              </a:rPr>
              <a:t>Tableau Link</a:t>
            </a:r>
            <a:endParaRPr sz="900">
              <a:solidFill>
                <a:srgbClr val="FFFF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ctrTitle"/>
          </p:nvPr>
        </p:nvSpPr>
        <p:spPr>
          <a:xfrm>
            <a:off x="1332625" y="21207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All Time Efficient Assistant</a:t>
            </a:r>
            <a:endParaRPr/>
          </a:p>
        </p:txBody>
      </p:sp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50" y="855925"/>
            <a:ext cx="6034324" cy="402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4075" y="882575"/>
            <a:ext cx="1859650" cy="39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ctrTitle"/>
          </p:nvPr>
        </p:nvSpPr>
        <p:spPr>
          <a:xfrm>
            <a:off x="1332625" y="21207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/>
              <a:t>Player Scoring Peak Age On Different </a:t>
            </a:r>
            <a:r>
              <a:rPr lang="es" sz="2900"/>
              <a:t>Position</a:t>
            </a:r>
            <a:endParaRPr sz="2900"/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75" y="832475"/>
            <a:ext cx="8171725" cy="39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ctrTitle"/>
          </p:nvPr>
        </p:nvSpPr>
        <p:spPr>
          <a:xfrm>
            <a:off x="1332625" y="21207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chemeClr val="dk2"/>
                </a:solidFill>
              </a:rPr>
              <a:t>Player Assist Peak Age On Different Position</a:t>
            </a:r>
            <a:endParaRPr/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00" y="821700"/>
            <a:ext cx="8145150" cy="405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type="ctrTitle"/>
          </p:nvPr>
        </p:nvSpPr>
        <p:spPr>
          <a:xfrm>
            <a:off x="1332625" y="21207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chemeClr val="dk2"/>
                </a:solidFill>
              </a:rPr>
              <a:t>Player Rebound Peak Age On Different Position</a:t>
            </a:r>
            <a:endParaRPr sz="2900">
              <a:solidFill>
                <a:schemeClr val="dk2"/>
              </a:solidFill>
            </a:endParaRPr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00" y="821700"/>
            <a:ext cx="8145149" cy="3961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ctrTitle"/>
          </p:nvPr>
        </p:nvSpPr>
        <p:spPr>
          <a:xfrm>
            <a:off x="1332625" y="21207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chemeClr val="dk2"/>
                </a:solidFill>
              </a:rPr>
              <a:t>Player Steal Peak Age On Different Position</a:t>
            </a:r>
            <a:endParaRPr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00" y="821700"/>
            <a:ext cx="8145151" cy="39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ctrTitle"/>
          </p:nvPr>
        </p:nvSpPr>
        <p:spPr>
          <a:xfrm>
            <a:off x="1332625" y="21207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chemeClr val="dk2"/>
                </a:solidFill>
              </a:rPr>
              <a:t>Player Blocking Peak Age On Different Position</a:t>
            </a:r>
            <a:endParaRPr/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50" y="821700"/>
            <a:ext cx="8145150" cy="39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type="ctrTitle"/>
          </p:nvPr>
        </p:nvSpPr>
        <p:spPr>
          <a:xfrm>
            <a:off x="1332625" y="114750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chemeClr val="dk2"/>
                </a:solidFill>
              </a:rPr>
              <a:t>Correlations Heatmap</a:t>
            </a:r>
            <a:endParaRPr/>
          </a:p>
        </p:txBody>
      </p:sp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75" y="701550"/>
            <a:ext cx="5307025" cy="42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1475" y="701550"/>
            <a:ext cx="2250534" cy="428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MODELING AND RESULT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type="ctrTitle"/>
          </p:nvPr>
        </p:nvSpPr>
        <p:spPr>
          <a:xfrm>
            <a:off x="1353100" y="0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chemeClr val="dk2"/>
                </a:solidFill>
              </a:rPr>
              <a:t>Modeling Analysis</a:t>
            </a: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200" y="636950"/>
            <a:ext cx="1776125" cy="44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3575" y="670500"/>
            <a:ext cx="1927775" cy="443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7600" y="611325"/>
            <a:ext cx="1747602" cy="44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4"/>
          <p:cNvSpPr txBox="1"/>
          <p:nvPr/>
        </p:nvSpPr>
        <p:spPr>
          <a:xfrm>
            <a:off x="151975" y="1046800"/>
            <a:ext cx="906900" cy="24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Random Forest Classifier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Train Score : 0.9105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2" name="Google Shape;282;p34"/>
          <p:cNvSpPr txBox="1"/>
          <p:nvPr/>
        </p:nvSpPr>
        <p:spPr>
          <a:xfrm>
            <a:off x="2999075" y="1046800"/>
            <a:ext cx="906900" cy="24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AdaBoost Classifier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Train Score : 1.0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3" name="Google Shape;283;p34"/>
          <p:cNvSpPr txBox="1"/>
          <p:nvPr/>
        </p:nvSpPr>
        <p:spPr>
          <a:xfrm>
            <a:off x="6047075" y="1046800"/>
            <a:ext cx="906900" cy="24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XGBoost Classifier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Train Score : 1.0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012" scaled="0"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idx="8" type="ctrTitle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118" name="Google Shape;118;p17"/>
          <p:cNvSpPr txBox="1"/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 STATEMENT</a:t>
            </a:r>
            <a:endParaRPr/>
          </a:p>
        </p:txBody>
      </p:sp>
      <p:sp>
        <p:nvSpPr>
          <p:cNvPr id="119" name="Google Shape;119;p17"/>
          <p:cNvSpPr txBox="1"/>
          <p:nvPr>
            <p:ph idx="1" type="subTitle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 statement for the Capstone Project</a:t>
            </a:r>
            <a:endParaRPr/>
          </a:p>
        </p:txBody>
      </p:sp>
      <p:sp>
        <p:nvSpPr>
          <p:cNvPr id="120" name="Google Shape;120;p17"/>
          <p:cNvSpPr txBox="1"/>
          <p:nvPr>
            <p:ph idx="9" type="title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21" name="Google Shape;121;p17"/>
          <p:cNvSpPr txBox="1"/>
          <p:nvPr>
            <p:ph idx="2" type="ctrTitle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MODELING AND RESULT</a:t>
            </a:r>
            <a:endParaRPr/>
          </a:p>
        </p:txBody>
      </p:sp>
      <p:sp>
        <p:nvSpPr>
          <p:cNvPr id="122" name="Google Shape;122;p17"/>
          <p:cNvSpPr txBox="1"/>
          <p:nvPr>
            <p:ph idx="3" type="subTitle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modeling selections with best parameters and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</a:t>
            </a:r>
            <a:endParaRPr/>
          </a:p>
        </p:txBody>
      </p:sp>
      <p:sp>
        <p:nvSpPr>
          <p:cNvPr id="123" name="Google Shape;123;p17"/>
          <p:cNvSpPr txBox="1"/>
          <p:nvPr>
            <p:ph idx="13" type="title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24" name="Google Shape;124;p17"/>
          <p:cNvSpPr txBox="1"/>
          <p:nvPr>
            <p:ph idx="4" type="ctrTitle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EXPLORATORY DATA ANALYSIS</a:t>
            </a:r>
            <a:endParaRPr/>
          </a:p>
        </p:txBody>
      </p:sp>
      <p:sp>
        <p:nvSpPr>
          <p:cNvPr id="125" name="Google Shape;125;p17"/>
          <p:cNvSpPr txBox="1"/>
          <p:nvPr>
            <p:ph idx="5" type="subTitle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data set obtained, EDA to decide the features to apply in to the modeling</a:t>
            </a:r>
            <a:endParaRPr/>
          </a:p>
        </p:txBody>
      </p:sp>
      <p:sp>
        <p:nvSpPr>
          <p:cNvPr id="126" name="Google Shape;126;p17"/>
          <p:cNvSpPr txBox="1"/>
          <p:nvPr>
            <p:ph idx="14" type="title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27" name="Google Shape;127;p17"/>
          <p:cNvSpPr txBox="1"/>
          <p:nvPr>
            <p:ph idx="6" type="ctrTitle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CONCLUSIONS &amp; RECOMMENDATION</a:t>
            </a:r>
            <a:endParaRPr/>
          </a:p>
        </p:txBody>
      </p:sp>
      <p:sp>
        <p:nvSpPr>
          <p:cNvPr id="128" name="Google Shape;128;p17"/>
          <p:cNvSpPr txBox="1"/>
          <p:nvPr>
            <p:ph idx="7" type="subTitle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 txBox="1"/>
          <p:nvPr>
            <p:ph idx="15" type="title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>
            <p:ph type="ctrTitle"/>
          </p:nvPr>
        </p:nvSpPr>
        <p:spPr>
          <a:xfrm>
            <a:off x="1332625" y="114750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chemeClr val="dk2"/>
                </a:solidFill>
              </a:rPr>
              <a:t>Modeling Analysis</a:t>
            </a:r>
            <a:endParaRPr/>
          </a:p>
        </p:txBody>
      </p:sp>
      <p:graphicFrame>
        <p:nvGraphicFramePr>
          <p:cNvPr id="289" name="Google Shape;289;p35"/>
          <p:cNvGraphicFramePr/>
          <p:nvPr/>
        </p:nvGraphicFramePr>
        <p:xfrm>
          <a:off x="581300" y="102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{A65BB06F-839B-41D7-87E0-C0244934B80B}</a:tableStyleId>
              </a:tblPr>
              <a:tblGrid>
                <a:gridCol w="1342775"/>
                <a:gridCol w="2931800"/>
                <a:gridCol w="1446375"/>
                <a:gridCol w="2374075"/>
              </a:tblGrid>
              <a:tr h="10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rgbClr val="FFFFFF"/>
                          </a:solidFill>
                        </a:rPr>
                        <a:t>MODELS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rgbClr val="FFFFFF"/>
                          </a:solidFill>
                        </a:rPr>
                        <a:t>BEST PARAMS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rgbClr val="FFFFFF"/>
                          </a:solidFill>
                        </a:rPr>
                        <a:t>Train Score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rgbClr val="FFFFFF"/>
                          </a:solidFill>
                        </a:rPr>
                        <a:t>Results Analysis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95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</a:rPr>
                        <a:t>Random Forest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999999"/>
                          </a:solidFill>
                        </a:rPr>
                        <a:t>'rf__max_depth': 2, 'rf__max_leaf_nodes': 3, 'rf__min_samples_leaf': 1, 'rf__n_estimators': 10000</a:t>
                      </a:r>
                      <a:endParaRPr b="1" sz="1000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999999"/>
                          </a:solidFill>
                        </a:rPr>
                        <a:t>0.9105</a:t>
                      </a:r>
                      <a:endParaRPr b="1" sz="1000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999999"/>
                          </a:solidFill>
                        </a:rPr>
                        <a:t>The train score is lower but the results seems acceptable, but by comparing with XGBoost Classifier model, the probability results is lower.</a:t>
                      </a:r>
                      <a:endParaRPr b="1" sz="1000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25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</a:rPr>
                        <a:t>AdaBoost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999999"/>
                          </a:solidFill>
                        </a:rPr>
                        <a:t>'ada__learning_rate': 0.7, 'ada__n_estimators': 10000	</a:t>
                      </a:r>
                      <a:endParaRPr b="1" sz="1000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999999"/>
                          </a:solidFill>
                        </a:rPr>
                        <a:t>1.0</a:t>
                      </a:r>
                      <a:endParaRPr b="1" sz="1000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999999"/>
                          </a:solidFill>
                        </a:rPr>
                        <a:t>Even though the train score is 1.0, but the probability were lower than 0.7</a:t>
                      </a:r>
                      <a:endParaRPr b="1" sz="1000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6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</a:rPr>
                        <a:t>XGBoost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999999"/>
                          </a:solidFill>
                        </a:rPr>
                        <a:t>eval_metric = ‘auc’, scale_pos_weight = 0.4, 'xg__learning_rate': 0.6</a:t>
                      </a:r>
                      <a:endParaRPr b="1" sz="1000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999999"/>
                          </a:solidFill>
                        </a:rPr>
                        <a:t>1.0</a:t>
                      </a:r>
                      <a:endParaRPr b="1" sz="1000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999999"/>
                          </a:solidFill>
                        </a:rPr>
                        <a:t>The train score is 1.0 and comparing the results, the probability by XGBoost Classifications seems perform better than other 2 models</a:t>
                      </a:r>
                      <a:endParaRPr b="1" sz="1000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6"/>
          <p:cNvSpPr txBox="1"/>
          <p:nvPr/>
        </p:nvSpPr>
        <p:spPr>
          <a:xfrm>
            <a:off x="2720050" y="4468975"/>
            <a:ext cx="26319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/>
              </a:rPr>
              <a:t>https://plotly.com/~songyuan89/8/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225" y="301500"/>
            <a:ext cx="8867926" cy="422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/>
          <p:nvPr>
            <p:ph type="ctrTitle"/>
          </p:nvPr>
        </p:nvSpPr>
        <p:spPr>
          <a:xfrm flipH="1">
            <a:off x="2714084" y="1890188"/>
            <a:ext cx="39561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4852975" y="1033500"/>
            <a:ext cx="2747100" cy="30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 this capstone project, I want to predict which NBA players will have higher probability to get nominated as Hall Of Fame in the near future.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Which features in the data sets to be chosen ?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Player performance ?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Regressions / Classifications?</a:t>
            </a:r>
            <a:endParaRPr/>
          </a:p>
        </p:txBody>
      </p:sp>
      <p:sp>
        <p:nvSpPr>
          <p:cNvPr id="135" name="Google Shape;135;p18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 Statement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EXPLORATORY DATA ANALYSIS</a:t>
            </a:r>
            <a:endParaRPr/>
          </a:p>
        </p:txBody>
      </p:sp>
      <p:sp>
        <p:nvSpPr>
          <p:cNvPr id="141" name="Google Shape;141;p19"/>
          <p:cNvSpPr txBox="1"/>
          <p:nvPr>
            <p:ph idx="1" type="subTitle"/>
          </p:nvPr>
        </p:nvSpPr>
        <p:spPr>
          <a:xfrm>
            <a:off x="3114750" y="2640474"/>
            <a:ext cx="29307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EDA helps to identify which features had higher importance for Hall Of Famer Predictions. Some analysis on players performance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/>
          <p:nvPr/>
        </p:nvSpPr>
        <p:spPr>
          <a:xfrm rot="5400000">
            <a:off x="2534502" y="121973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 rot="5400000">
            <a:off x="4584549" y="121973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 txBox="1"/>
          <p:nvPr>
            <p:ph type="ctrTitle"/>
          </p:nvPr>
        </p:nvSpPr>
        <p:spPr>
          <a:xfrm>
            <a:off x="749100" y="507400"/>
            <a:ext cx="2973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Sets</a:t>
            </a:r>
            <a:endParaRPr/>
          </a:p>
        </p:txBody>
      </p:sp>
      <p:sp>
        <p:nvSpPr>
          <p:cNvPr id="149" name="Google Shape;149;p20"/>
          <p:cNvSpPr txBox="1"/>
          <p:nvPr>
            <p:ph idx="2" type="ctrTitle"/>
          </p:nvPr>
        </p:nvSpPr>
        <p:spPr>
          <a:xfrm>
            <a:off x="2704055" y="1177900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Seasons_Stats</a:t>
            </a:r>
            <a:endParaRPr/>
          </a:p>
        </p:txBody>
      </p:sp>
      <p:sp>
        <p:nvSpPr>
          <p:cNvPr id="150" name="Google Shape;150;p20"/>
          <p:cNvSpPr txBox="1"/>
          <p:nvPr>
            <p:ph idx="1" type="subTitle"/>
          </p:nvPr>
        </p:nvSpPr>
        <p:spPr>
          <a:xfrm>
            <a:off x="2451575" y="1755700"/>
            <a:ext cx="1944900" cy="9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s"/>
              <a:t>Shape : 24691 x 53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s"/>
              <a:t>Players stats recorded in yearly manner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s" u="sng">
                <a:solidFill>
                  <a:schemeClr val="hlink"/>
                </a:solidFill>
                <a:hlinkClick r:id="rId3"/>
              </a:rPr>
              <a:t>Glossary</a:t>
            </a:r>
            <a:r>
              <a:rPr lang="es"/>
              <a:t> as reference for each feature in the data set,</a:t>
            </a:r>
            <a:endParaRPr/>
          </a:p>
        </p:txBody>
      </p:sp>
      <p:sp>
        <p:nvSpPr>
          <p:cNvPr id="151" name="Google Shape;151;p20"/>
          <p:cNvSpPr txBox="1"/>
          <p:nvPr>
            <p:ph idx="2" type="ctrTitle"/>
          </p:nvPr>
        </p:nvSpPr>
        <p:spPr>
          <a:xfrm>
            <a:off x="4800143" y="1177900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player_data</a:t>
            </a:r>
            <a:endParaRPr/>
          </a:p>
        </p:txBody>
      </p:sp>
      <p:sp>
        <p:nvSpPr>
          <p:cNvPr id="152" name="Google Shape;152;p20"/>
          <p:cNvSpPr/>
          <p:nvPr/>
        </p:nvSpPr>
        <p:spPr>
          <a:xfrm rot="5400000">
            <a:off x="3566127" y="301060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 txBox="1"/>
          <p:nvPr>
            <p:ph idx="2" type="ctrTitle"/>
          </p:nvPr>
        </p:nvSpPr>
        <p:spPr>
          <a:xfrm>
            <a:off x="3735680" y="296877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Players</a:t>
            </a:r>
            <a:endParaRPr/>
          </a:p>
        </p:txBody>
      </p:sp>
      <p:sp>
        <p:nvSpPr>
          <p:cNvPr id="154" name="Google Shape;154;p20"/>
          <p:cNvSpPr txBox="1"/>
          <p:nvPr>
            <p:ph idx="1" type="subTitle"/>
          </p:nvPr>
        </p:nvSpPr>
        <p:spPr>
          <a:xfrm>
            <a:off x="4612800" y="1755700"/>
            <a:ext cx="1944900" cy="9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s"/>
              <a:t>Shape : 4550 x 9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s"/>
              <a:t>Players positions, height, weight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s"/>
              <a:t>Birthdate, college, year start, year end</a:t>
            </a:r>
            <a:endParaRPr/>
          </a:p>
        </p:txBody>
      </p:sp>
      <p:sp>
        <p:nvSpPr>
          <p:cNvPr id="155" name="Google Shape;155;p20"/>
          <p:cNvSpPr txBox="1"/>
          <p:nvPr>
            <p:ph idx="1" type="subTitle"/>
          </p:nvPr>
        </p:nvSpPr>
        <p:spPr>
          <a:xfrm>
            <a:off x="3548325" y="3485975"/>
            <a:ext cx="1944900" cy="9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s"/>
              <a:t>Shape : 3921 x 8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s"/>
              <a:t>Players height, weight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s"/>
              <a:t>Birthdate, college, year born, birth city, birth state</a:t>
            </a:r>
            <a:endParaRPr/>
          </a:p>
        </p:txBody>
      </p:sp>
      <p:sp>
        <p:nvSpPr>
          <p:cNvPr id="156" name="Google Shape;156;p20"/>
          <p:cNvSpPr/>
          <p:nvPr/>
        </p:nvSpPr>
        <p:spPr>
          <a:xfrm rot="5400000">
            <a:off x="2534502" y="121973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157" name="Google Shape;157;p20"/>
          <p:cNvSpPr txBox="1"/>
          <p:nvPr>
            <p:ph idx="1" type="subTitle"/>
          </p:nvPr>
        </p:nvSpPr>
        <p:spPr>
          <a:xfrm>
            <a:off x="213450" y="1441275"/>
            <a:ext cx="2021700" cy="21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s"/>
              <a:t>Data sets which obtained from Kaggle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s"/>
              <a:t>The kaggle user scraped the data from Basketball Reference.com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s"/>
              <a:t>Data available from year 1950 - 2017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ctrTitle"/>
          </p:nvPr>
        </p:nvSpPr>
        <p:spPr>
          <a:xfrm>
            <a:off x="749100" y="753325"/>
            <a:ext cx="8394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Some Notable Rules Change Due To Player Dominance</a:t>
            </a:r>
            <a:endParaRPr/>
          </a:p>
        </p:txBody>
      </p:sp>
      <p:grpSp>
        <p:nvGrpSpPr>
          <p:cNvPr id="163" name="Google Shape;163;p21"/>
          <p:cNvGrpSpPr/>
          <p:nvPr/>
        </p:nvGrpSpPr>
        <p:grpSpPr>
          <a:xfrm>
            <a:off x="0" y="2295575"/>
            <a:ext cx="2286000" cy="2847950"/>
            <a:chOff x="0" y="2295575"/>
            <a:chExt cx="2286000" cy="2847950"/>
          </a:xfrm>
        </p:grpSpPr>
        <p:grpSp>
          <p:nvGrpSpPr>
            <p:cNvPr id="164" name="Google Shape;164;p21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165" name="Google Shape;165;p21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155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1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7" name="Google Shape;167;p21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24 Seconds shot clock and penalty free throw introduced 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Google Shape;168;p21"/>
            <p:cNvSpPr txBox="1"/>
            <p:nvPr/>
          </p:nvSpPr>
          <p:spPr>
            <a:xfrm>
              <a:off x="216300" y="3896950"/>
              <a:ext cx="18534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This is prevent the trailing team to foul deliberately 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69" name="Google Shape;169;p21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70" name="Google Shape;170;p21"/>
          <p:cNvGrpSpPr/>
          <p:nvPr/>
        </p:nvGrpSpPr>
        <p:grpSpPr>
          <a:xfrm>
            <a:off x="2286000" y="2295575"/>
            <a:ext cx="2286000" cy="2847950"/>
            <a:chOff x="0" y="2295575"/>
            <a:chExt cx="2286000" cy="2847950"/>
          </a:xfrm>
        </p:grpSpPr>
        <p:grpSp>
          <p:nvGrpSpPr>
            <p:cNvPr id="171" name="Google Shape;171;p21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172" name="Google Shape;172;p21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155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1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4" name="Google Shape;174;p21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latin typeface="Roboto"/>
                  <a:ea typeface="Roboto"/>
                  <a:cs typeface="Roboto"/>
                  <a:sym typeface="Roboto"/>
                </a:rPr>
                <a:t>1964-65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21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Free Throw Line moved from 12 to 16 feet, forbid to cross free throw line when perform FT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" name="Google Shape;176;p21"/>
            <p:cNvSpPr txBox="1"/>
            <p:nvPr/>
          </p:nvSpPr>
          <p:spPr>
            <a:xfrm>
              <a:off x="216300" y="40952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Wilt would throw it against the backboard for dunks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77" name="Google Shape;177;p21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78" name="Google Shape;178;p21"/>
          <p:cNvGrpSpPr/>
          <p:nvPr/>
        </p:nvGrpSpPr>
        <p:grpSpPr>
          <a:xfrm>
            <a:off x="4572000" y="2295575"/>
            <a:ext cx="2286000" cy="2847950"/>
            <a:chOff x="0" y="2295575"/>
            <a:chExt cx="2286000" cy="2847950"/>
          </a:xfrm>
        </p:grpSpPr>
        <p:grpSp>
          <p:nvGrpSpPr>
            <p:cNvPr id="179" name="Google Shape;179;p21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180" name="Google Shape;180;p21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155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1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2" name="Google Shape;182;p21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latin typeface="Roboto"/>
                  <a:ea typeface="Roboto"/>
                  <a:cs typeface="Roboto"/>
                  <a:sym typeface="Roboto"/>
                </a:rPr>
                <a:t>2000-2001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" name="Google Shape;183;p21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Booty Rule / Mark Jackson Rule (5 seconds violations)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" name="Google Shape;184;p21"/>
            <p:cNvSpPr txBox="1"/>
            <p:nvPr/>
          </p:nvSpPr>
          <p:spPr>
            <a:xfrm>
              <a:off x="216300" y="3827300"/>
              <a:ext cx="1853400" cy="121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Offensive player with the ball and not facing-up starts dribbling below the free throw line extended while being closely guarded or starts dribbling outside and then penetrates below the free throw line extended while being closely guarded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85" name="Google Shape;185;p21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86" name="Google Shape;186;p21"/>
          <p:cNvGrpSpPr/>
          <p:nvPr/>
        </p:nvGrpSpPr>
        <p:grpSpPr>
          <a:xfrm>
            <a:off x="6858000" y="2295575"/>
            <a:ext cx="2286000" cy="2847950"/>
            <a:chOff x="0" y="2295575"/>
            <a:chExt cx="2286000" cy="2847950"/>
          </a:xfrm>
        </p:grpSpPr>
        <p:grpSp>
          <p:nvGrpSpPr>
            <p:cNvPr id="187" name="Google Shape;187;p21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188" name="Google Shape;188;p21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155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21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0" name="Google Shape;190;p21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latin typeface="Roboto"/>
                  <a:ea typeface="Roboto"/>
                  <a:cs typeface="Roboto"/>
                  <a:sym typeface="Roboto"/>
                </a:rPr>
                <a:t>2001 - 2002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" name="Google Shape;191;p21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Defensive 3-Second Rule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" name="Google Shape;192;p21"/>
            <p:cNvSpPr txBox="1"/>
            <p:nvPr/>
          </p:nvSpPr>
          <p:spPr>
            <a:xfrm>
              <a:off x="216300" y="3896950"/>
              <a:ext cx="18534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Defence player not allowed to stay in the restricted area for more than 3 seconds. (Shaquille O’Neal dominace) 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93" name="Google Shape;193;p21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194" name="Google Shape;194;p21"/>
          <p:cNvSpPr txBox="1"/>
          <p:nvPr/>
        </p:nvSpPr>
        <p:spPr>
          <a:xfrm>
            <a:off x="216291" y="2441107"/>
            <a:ext cx="8712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latin typeface="Roboto"/>
                <a:ea typeface="Roboto"/>
                <a:cs typeface="Roboto"/>
                <a:sym typeface="Roboto"/>
              </a:rPr>
              <a:t>1954-1955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290275" y="1829375"/>
            <a:ext cx="681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/>
              </a:rPr>
              <a:t>Links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75" y="640350"/>
            <a:ext cx="6147200" cy="40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/>
          <p:nvPr/>
        </p:nvSpPr>
        <p:spPr>
          <a:xfrm>
            <a:off x="6320075" y="739425"/>
            <a:ext cx="2730300" cy="39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550"/>
              <a:t>“</a:t>
            </a:r>
            <a:r>
              <a:rPr i="1" lang="es" sz="1350"/>
              <a:t>Just remember Michael. When you played, they changed the rules to make it easier for you to dominate. When I played, they changed the rules to make it harder for me</a:t>
            </a:r>
            <a:endParaRPr i="1"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550"/>
              <a:t>”</a:t>
            </a:r>
            <a:endParaRPr i="1" sz="355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s"/>
              <a:t>Wilt Chamberlain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ctrTitle"/>
          </p:nvPr>
        </p:nvSpPr>
        <p:spPr>
          <a:xfrm>
            <a:off x="1332625" y="21207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All Time Scorers</a:t>
            </a:r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50" y="855925"/>
            <a:ext cx="6049849" cy="402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174" y="873725"/>
            <a:ext cx="2111300" cy="39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ctrTitle"/>
          </p:nvPr>
        </p:nvSpPr>
        <p:spPr>
          <a:xfrm>
            <a:off x="1332625" y="21207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All Time Efficient Scorers</a:t>
            </a:r>
            <a:endParaRPr/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50" y="855925"/>
            <a:ext cx="6034324" cy="40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175" y="882575"/>
            <a:ext cx="2111300" cy="395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Startup by Slidesgo">
  <a:themeElements>
    <a:clrScheme name="Simple Light">
      <a:dk1>
        <a:srgbClr val="88D3CE"/>
      </a:dk1>
      <a:lt1>
        <a:srgbClr val="423864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